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77" r:id="rId25"/>
    <p:sldId id="282" r:id="rId26"/>
    <p:sldId id="283" r:id="rId27"/>
    <p:sldId id="284" r:id="rId28"/>
    <p:sldId id="28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19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1A4656-6BBE-914D-97B6-0ED4D6712635}"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379580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1A4656-6BBE-914D-97B6-0ED4D6712635}"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104382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1A4656-6BBE-914D-97B6-0ED4D6712635}"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140888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1A4656-6BBE-914D-97B6-0ED4D6712635}"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163173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A4656-6BBE-914D-97B6-0ED4D6712635}"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41526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1A4656-6BBE-914D-97B6-0ED4D6712635}"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170227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1A4656-6BBE-914D-97B6-0ED4D6712635}" type="datetimeFigureOut">
              <a:rPr lang="en-US" smtClean="0"/>
              <a:t>3/15/19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172668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1A4656-6BBE-914D-97B6-0ED4D6712635}" type="datetimeFigureOut">
              <a:rPr lang="en-US" smtClean="0"/>
              <a:t>3/15/19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308894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A4656-6BBE-914D-97B6-0ED4D6712635}" type="datetimeFigureOut">
              <a:rPr lang="en-US" smtClean="0"/>
              <a:t>3/15/19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413227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1A4656-6BBE-914D-97B6-0ED4D6712635}"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2268692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1A4656-6BBE-914D-97B6-0ED4D6712635}"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6ECDA-7997-944C-B318-3E446F909BD1}" type="slidenum">
              <a:rPr lang="en-US" smtClean="0"/>
              <a:t>‹#›</a:t>
            </a:fld>
            <a:endParaRPr lang="en-US"/>
          </a:p>
        </p:txBody>
      </p:sp>
    </p:spTree>
    <p:extLst>
      <p:ext uri="{BB962C8B-B14F-4D97-AF65-F5344CB8AC3E}">
        <p14:creationId xmlns:p14="http://schemas.microsoft.com/office/powerpoint/2010/main" val="39553378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A4656-6BBE-914D-97B6-0ED4D6712635}" type="datetimeFigureOut">
              <a:rPr lang="en-US" smtClean="0"/>
              <a:t>3/15/19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6ECDA-7997-944C-B318-3E446F909BD1}" type="slidenum">
              <a:rPr lang="en-US" smtClean="0"/>
              <a:t>‹#›</a:t>
            </a:fld>
            <a:endParaRPr lang="en-US"/>
          </a:p>
        </p:txBody>
      </p:sp>
    </p:spTree>
    <p:extLst>
      <p:ext uri="{BB962C8B-B14F-4D97-AF65-F5344CB8AC3E}">
        <p14:creationId xmlns:p14="http://schemas.microsoft.com/office/powerpoint/2010/main" val="3018026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Desirable Neighborhoods in San Francisco</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smtClean="0"/>
              <a:t>Vien Nguyen</a:t>
            </a:r>
            <a:br>
              <a:rPr lang="en-US" dirty="0" smtClean="0"/>
            </a:br>
            <a:r>
              <a:rPr lang="en-US" dirty="0" smtClean="0"/>
              <a:t>March 15, 2019</a:t>
            </a:r>
            <a:br>
              <a:rPr lang="en-US" dirty="0" smtClean="0"/>
            </a:br>
            <a:endParaRPr lang="en-US" dirty="0"/>
          </a:p>
        </p:txBody>
      </p:sp>
    </p:spTree>
    <p:extLst>
      <p:ext uri="{BB962C8B-B14F-4D97-AF65-F5344CB8AC3E}">
        <p14:creationId xmlns:p14="http://schemas.microsoft.com/office/powerpoint/2010/main" val="11092078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a:t>
            </a:r>
            <a:endParaRPr lang="en-US" dirty="0"/>
          </a:p>
        </p:txBody>
      </p:sp>
      <p:sp>
        <p:nvSpPr>
          <p:cNvPr id="3" name="Content Placeholder 2"/>
          <p:cNvSpPr>
            <a:spLocks noGrp="1"/>
          </p:cNvSpPr>
          <p:nvPr>
            <p:ph idx="1"/>
          </p:nvPr>
        </p:nvSpPr>
        <p:spPr/>
        <p:txBody>
          <a:bodyPr>
            <a:normAutofit/>
          </a:bodyPr>
          <a:lstStyle/>
          <a:p>
            <a:r>
              <a:rPr lang="en-US" dirty="0" smtClean="0"/>
              <a:t>After removal of duplicates:</a:t>
            </a:r>
          </a:p>
          <a:p>
            <a:pPr lvl="1"/>
            <a:r>
              <a:rPr lang="en-US" dirty="0"/>
              <a:t>8,923 unique </a:t>
            </a:r>
            <a:r>
              <a:rPr lang="en-US" dirty="0" smtClean="0"/>
              <a:t>venues</a:t>
            </a:r>
            <a:endParaRPr lang="en-US" sz="3600" dirty="0"/>
          </a:p>
          <a:p>
            <a:pPr lvl="2"/>
            <a:r>
              <a:rPr lang="en-US" dirty="0"/>
              <a:t>Outdoors &amp; Recreation: 1523</a:t>
            </a:r>
            <a:endParaRPr lang="en-US" sz="3200" dirty="0"/>
          </a:p>
          <a:p>
            <a:pPr lvl="2"/>
            <a:r>
              <a:rPr lang="en-US" dirty="0"/>
              <a:t>Food: 2063</a:t>
            </a:r>
            <a:endParaRPr lang="en-US" sz="3200" dirty="0"/>
          </a:p>
          <a:p>
            <a:pPr lvl="2"/>
            <a:r>
              <a:rPr lang="en-US" dirty="0"/>
              <a:t>Transit: 1823</a:t>
            </a:r>
            <a:endParaRPr lang="en-US" sz="3200" dirty="0"/>
          </a:p>
          <a:p>
            <a:pPr lvl="2"/>
            <a:r>
              <a:rPr lang="en-US" dirty="0"/>
              <a:t>Arts &amp; Entertainment: 940</a:t>
            </a:r>
            <a:endParaRPr lang="en-US" sz="3200" dirty="0"/>
          </a:p>
          <a:p>
            <a:pPr lvl="2"/>
            <a:r>
              <a:rPr lang="en-US" dirty="0"/>
              <a:t>Shop &amp; Service: 2574</a:t>
            </a:r>
            <a:endParaRPr lang="en-US" sz="3200" dirty="0"/>
          </a:p>
          <a:p>
            <a:pPr lvl="1"/>
            <a:endParaRPr lang="en-US" dirty="0"/>
          </a:p>
        </p:txBody>
      </p:sp>
    </p:spTree>
    <p:extLst>
      <p:ext uri="{BB962C8B-B14F-4D97-AF65-F5344CB8AC3E}">
        <p14:creationId xmlns:p14="http://schemas.microsoft.com/office/powerpoint/2010/main" val="25903824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a:t>
            </a:r>
            <a:r>
              <a:rPr lang="en-US" dirty="0" smtClean="0">
                <a:effectLst/>
              </a:rPr>
              <a:t> </a:t>
            </a:r>
            <a:endParaRPr lang="en-US" dirty="0"/>
          </a:p>
        </p:txBody>
      </p:sp>
      <p:sp>
        <p:nvSpPr>
          <p:cNvPr id="3" name="Content Placeholder 2"/>
          <p:cNvSpPr>
            <a:spLocks noGrp="1"/>
          </p:cNvSpPr>
          <p:nvPr>
            <p:ph idx="1"/>
          </p:nvPr>
        </p:nvSpPr>
        <p:spPr>
          <a:xfrm>
            <a:off x="457200" y="1105350"/>
            <a:ext cx="8229600" cy="4525963"/>
          </a:xfrm>
        </p:spPr>
        <p:txBody>
          <a:bodyPr/>
          <a:lstStyle/>
          <a:p>
            <a:r>
              <a:rPr lang="en-US" dirty="0" smtClean="0"/>
              <a:t>One</a:t>
            </a:r>
            <a:r>
              <a:rPr lang="en-US" dirty="0"/>
              <a:t>-hot encoding method</a:t>
            </a:r>
            <a:r>
              <a:rPr lang="en-US" dirty="0" smtClean="0">
                <a:effectLst/>
              </a:rPr>
              <a:t> </a:t>
            </a:r>
          </a:p>
          <a:p>
            <a:endParaRPr lang="en-US" dirty="0"/>
          </a:p>
          <a:p>
            <a:endParaRPr lang="en-US" dirty="0" smtClean="0"/>
          </a:p>
          <a:p>
            <a:pPr marL="0" indent="0">
              <a:buNone/>
            </a:pPr>
            <a:endParaRPr lang="en-US" dirty="0" smtClean="0"/>
          </a:p>
          <a:p>
            <a:r>
              <a:rPr lang="en-US" dirty="0" smtClean="0"/>
              <a:t>Determines proportion of each category of total venues</a:t>
            </a:r>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742241" y="1616574"/>
            <a:ext cx="6234827" cy="1765001"/>
          </a:xfrm>
          <a:prstGeom prst="rect">
            <a:avLst/>
          </a:prstGeom>
        </p:spPr>
      </p:pic>
      <p:pic>
        <p:nvPicPr>
          <p:cNvPr id="5" name="Picture 4"/>
          <p:cNvPicPr/>
          <p:nvPr/>
        </p:nvPicPr>
        <p:blipFill>
          <a:blip r:embed="rId3">
            <a:extLst>
              <a:ext uri="{28A0092B-C50C-407E-A947-70E740481C1C}">
                <a14:useLocalDpi xmlns:a14="http://schemas.microsoft.com/office/drawing/2010/main"/>
              </a:ext>
            </a:extLst>
          </a:blip>
          <a:stretch>
            <a:fillRect/>
          </a:stretch>
        </p:blipFill>
        <p:spPr>
          <a:xfrm>
            <a:off x="742241" y="4602242"/>
            <a:ext cx="6572959" cy="2006278"/>
          </a:xfrm>
          <a:prstGeom prst="rect">
            <a:avLst/>
          </a:prstGeom>
        </p:spPr>
      </p:pic>
    </p:spTree>
    <p:extLst>
      <p:ext uri="{BB962C8B-B14F-4D97-AF65-F5344CB8AC3E}">
        <p14:creationId xmlns:p14="http://schemas.microsoft.com/office/powerpoint/2010/main" val="14187216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Content Placeholder 2"/>
          <p:cNvSpPr>
            <a:spLocks noGrp="1"/>
          </p:cNvSpPr>
          <p:nvPr>
            <p:ph idx="1"/>
          </p:nvPr>
        </p:nvSpPr>
        <p:spPr/>
        <p:txBody>
          <a:bodyPr/>
          <a:lstStyle/>
          <a:p>
            <a:r>
              <a:rPr lang="en-US" dirty="0" err="1" smtClean="0"/>
              <a:t>Choropleths</a:t>
            </a:r>
            <a:r>
              <a:rPr lang="en-US" dirty="0" smtClean="0"/>
              <a:t> of each category</a:t>
            </a:r>
          </a:p>
          <a:p>
            <a:r>
              <a:rPr lang="en-US" dirty="0" smtClean="0"/>
              <a:t>K-means clustering</a:t>
            </a:r>
          </a:p>
          <a:p>
            <a:pPr lvl="1"/>
            <a:r>
              <a:rPr lang="en-US" dirty="0" smtClean="0"/>
              <a:t>Groups similar neighborhoods based on features</a:t>
            </a:r>
          </a:p>
          <a:p>
            <a:r>
              <a:rPr lang="en-US" dirty="0" smtClean="0"/>
              <a:t>Ranked score</a:t>
            </a:r>
          </a:p>
          <a:p>
            <a:pPr lvl="1"/>
            <a:r>
              <a:rPr lang="en-US" dirty="0" smtClean="0"/>
              <a:t>Each category is weighted</a:t>
            </a:r>
          </a:p>
          <a:p>
            <a:r>
              <a:rPr lang="en-US" dirty="0" smtClean="0"/>
              <a:t>Average Adjacent score</a:t>
            </a:r>
          </a:p>
          <a:p>
            <a:pPr lvl="1"/>
            <a:r>
              <a:rPr lang="en-US" dirty="0" smtClean="0"/>
              <a:t>Mean of Ranked Score for all surrounding neighborhoods</a:t>
            </a:r>
          </a:p>
        </p:txBody>
      </p:sp>
    </p:spTree>
    <p:extLst>
      <p:ext uri="{BB962C8B-B14F-4D97-AF65-F5344CB8AC3E}">
        <p14:creationId xmlns:p14="http://schemas.microsoft.com/office/powerpoint/2010/main" val="1420738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Arts &amp; Entertainment Prevalence</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a:xfrm>
            <a:off x="457200" y="1303290"/>
            <a:ext cx="8229600" cy="4525963"/>
          </a:xfrm>
          <a:prstGeom prst="rect">
            <a:avLst/>
          </a:prstGeom>
        </p:spPr>
      </p:pic>
      <p:sp>
        <p:nvSpPr>
          <p:cNvPr id="3" name="Content Placeholder 2"/>
          <p:cNvSpPr>
            <a:spLocks noGrp="1"/>
          </p:cNvSpPr>
          <p:nvPr>
            <p:ph idx="1"/>
          </p:nvPr>
        </p:nvSpPr>
        <p:spPr>
          <a:xfrm>
            <a:off x="457200" y="5812758"/>
            <a:ext cx="8229600" cy="4525963"/>
          </a:xfrm>
        </p:spPr>
        <p:txBody>
          <a:bodyPr/>
          <a:lstStyle/>
          <a:p>
            <a:r>
              <a:rPr lang="en-US" dirty="0"/>
              <a:t>Monterey Heights, Midtown Terrace, and Golden Gate Park</a:t>
            </a:r>
            <a:r>
              <a:rPr lang="en-US" dirty="0" smtClean="0">
                <a:effectLst/>
              </a:rPr>
              <a:t> </a:t>
            </a:r>
            <a:endParaRPr lang="en-US" dirty="0"/>
          </a:p>
        </p:txBody>
      </p:sp>
    </p:spTree>
    <p:extLst>
      <p:ext uri="{BB962C8B-B14F-4D97-AF65-F5344CB8AC3E}">
        <p14:creationId xmlns:p14="http://schemas.microsoft.com/office/powerpoint/2010/main" val="1461553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Prevalence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a:xfrm>
            <a:off x="457200" y="1303290"/>
            <a:ext cx="8229600" cy="4525963"/>
          </a:xfrm>
          <a:prstGeom prst="rect">
            <a:avLst/>
          </a:prstGeom>
        </p:spPr>
      </p:pic>
      <p:sp>
        <p:nvSpPr>
          <p:cNvPr id="5" name="Content Placeholder 2"/>
          <p:cNvSpPr txBox="1">
            <a:spLocks/>
          </p:cNvSpPr>
          <p:nvPr/>
        </p:nvSpPr>
        <p:spPr>
          <a:xfrm>
            <a:off x="457200" y="581275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Central and Inner Richmond, Central and Inner Sunset, Portola, Mission Bay, </a:t>
            </a:r>
            <a:r>
              <a:rPr lang="en-US" sz="2000" dirty="0" err="1"/>
              <a:t>Stonestown</a:t>
            </a:r>
            <a:r>
              <a:rPr lang="en-US" sz="2000" dirty="0"/>
              <a:t>, Westwood Park, and Ingleside</a:t>
            </a:r>
            <a:r>
              <a:rPr lang="en-US" dirty="0" smtClean="0">
                <a:effectLst/>
              </a:rPr>
              <a:t> </a:t>
            </a:r>
            <a:endParaRPr lang="en-US" dirty="0"/>
          </a:p>
        </p:txBody>
      </p:sp>
    </p:spTree>
    <p:extLst>
      <p:ext uri="{BB962C8B-B14F-4D97-AF65-F5344CB8AC3E}">
        <p14:creationId xmlns:p14="http://schemas.microsoft.com/office/powerpoint/2010/main" val="25598940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Outdoors &amp; Recreation Prevalence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a:ext>
            </a:extLst>
          </a:blip>
          <a:srcRect t="4228" b="4228"/>
          <a:stretch>
            <a:fillRect/>
          </a:stretch>
        </p:blipFill>
        <p:spPr>
          <a:xfrm>
            <a:off x="457200" y="1352775"/>
            <a:ext cx="8229600" cy="4525963"/>
          </a:xfrm>
          <a:prstGeom prst="rect">
            <a:avLst/>
          </a:prstGeom>
        </p:spPr>
      </p:pic>
      <p:sp>
        <p:nvSpPr>
          <p:cNvPr id="5" name="Content Placeholder 2"/>
          <p:cNvSpPr txBox="1">
            <a:spLocks/>
          </p:cNvSpPr>
          <p:nvPr/>
        </p:nvSpPr>
        <p:spPr>
          <a:xfrm>
            <a:off x="457200" y="581275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Forest Knolls and Golden Gate Heights</a:t>
            </a:r>
            <a:r>
              <a:rPr lang="en-US" dirty="0" smtClean="0">
                <a:effectLst/>
              </a:rPr>
              <a:t> </a:t>
            </a:r>
            <a:endParaRPr lang="en-US" dirty="0"/>
          </a:p>
        </p:txBody>
      </p:sp>
    </p:spTree>
    <p:extLst>
      <p:ext uri="{BB962C8B-B14F-4D97-AF65-F5344CB8AC3E}">
        <p14:creationId xmlns:p14="http://schemas.microsoft.com/office/powerpoint/2010/main" val="28516517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Shop &amp; Service Prevalence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a:ext>
            </a:extLst>
          </a:blip>
          <a:srcRect t="4158" b="4158"/>
          <a:stretch>
            <a:fillRect/>
          </a:stretch>
        </p:blipFill>
        <p:spPr>
          <a:xfrm>
            <a:off x="457200" y="1418755"/>
            <a:ext cx="8229600" cy="4525963"/>
          </a:xfrm>
          <a:prstGeom prst="rect">
            <a:avLst/>
          </a:prstGeom>
        </p:spPr>
      </p:pic>
      <p:sp>
        <p:nvSpPr>
          <p:cNvPr id="5" name="Content Placeholder 2"/>
          <p:cNvSpPr txBox="1">
            <a:spLocks/>
          </p:cNvSpPr>
          <p:nvPr/>
        </p:nvSpPr>
        <p:spPr>
          <a:xfrm>
            <a:off x="457200" y="581275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Anza Vista, Balboa Terrace, and Merced Manor </a:t>
            </a:r>
          </a:p>
        </p:txBody>
      </p:sp>
    </p:spTree>
    <p:extLst>
      <p:ext uri="{BB962C8B-B14F-4D97-AF65-F5344CB8AC3E}">
        <p14:creationId xmlns:p14="http://schemas.microsoft.com/office/powerpoint/2010/main" val="20471049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 Prevalence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a:ext>
            </a:extLst>
          </a:blip>
          <a:srcRect t="4042" b="4042"/>
          <a:stretch>
            <a:fillRect/>
          </a:stretch>
        </p:blipFill>
        <p:spPr>
          <a:xfrm>
            <a:off x="457200" y="1369270"/>
            <a:ext cx="8229600" cy="4525963"/>
          </a:xfrm>
          <a:prstGeom prst="rect">
            <a:avLst/>
          </a:prstGeom>
        </p:spPr>
      </p:pic>
      <p:sp>
        <p:nvSpPr>
          <p:cNvPr id="5" name="Content Placeholder 2"/>
          <p:cNvSpPr txBox="1">
            <a:spLocks/>
          </p:cNvSpPr>
          <p:nvPr/>
        </p:nvSpPr>
        <p:spPr>
          <a:xfrm>
            <a:off x="457200" y="581275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Sea Cliff</a:t>
            </a:r>
            <a:endParaRPr lang="en-US" dirty="0"/>
          </a:p>
        </p:txBody>
      </p:sp>
    </p:spTree>
    <p:extLst>
      <p:ext uri="{BB962C8B-B14F-4D97-AF65-F5344CB8AC3E}">
        <p14:creationId xmlns:p14="http://schemas.microsoft.com/office/powerpoint/2010/main" val="30420521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Clustering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This method works by initially randomly placing cluster centroids within the points of the feature set. It then calculates the distance between the centroid and all other points. After each iteration, it moves the centroid closer to the features and recalculates the distances. After enough iterations, the distances between the feature points and the centroids has been minimized enough to consider all the points within a cluster as related. </a:t>
            </a:r>
          </a:p>
        </p:txBody>
      </p:sp>
    </p:spTree>
    <p:extLst>
      <p:ext uri="{BB962C8B-B14F-4D97-AF65-F5344CB8AC3E}">
        <p14:creationId xmlns:p14="http://schemas.microsoft.com/office/powerpoint/2010/main" val="890114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Clustering</a:t>
            </a:r>
            <a:endParaRPr lang="en-US" dirty="0"/>
          </a:p>
        </p:txBody>
      </p:sp>
      <p:sp>
        <p:nvSpPr>
          <p:cNvPr id="3" name="Content Placeholder 2"/>
          <p:cNvSpPr>
            <a:spLocks noGrp="1"/>
          </p:cNvSpPr>
          <p:nvPr>
            <p:ph idx="1"/>
          </p:nvPr>
        </p:nvSpPr>
        <p:spPr/>
        <p:txBody>
          <a:bodyPr/>
          <a:lstStyle/>
          <a:p>
            <a:r>
              <a:rPr lang="en-US" dirty="0" smtClean="0"/>
              <a:t>By using k-means clustering, we group like neighborhoods together based on the values of the five categories.</a:t>
            </a:r>
            <a:r>
              <a:rPr lang="en-US" dirty="0" smtClean="0">
                <a:effectLst/>
              </a:rPr>
              <a:t> </a:t>
            </a:r>
            <a:endParaRPr lang="en-US" dirty="0" smtClean="0"/>
          </a:p>
          <a:p>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457200" y="3258484"/>
            <a:ext cx="8229600" cy="2867679"/>
          </a:xfrm>
          <a:prstGeom prst="rect">
            <a:avLst/>
          </a:prstGeom>
        </p:spPr>
      </p:pic>
      <p:sp>
        <p:nvSpPr>
          <p:cNvPr id="5" name="Rectangle 4"/>
          <p:cNvSpPr/>
          <p:nvPr/>
        </p:nvSpPr>
        <p:spPr>
          <a:xfrm>
            <a:off x="4090574" y="3208999"/>
            <a:ext cx="2391666" cy="32103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3" idx="1"/>
          </p:cNvCxnSpPr>
          <p:nvPr/>
        </p:nvCxnSpPr>
        <p:spPr>
          <a:xfrm flipV="1">
            <a:off x="457200" y="3859945"/>
            <a:ext cx="7740442" cy="3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28166" y="4061830"/>
            <a:ext cx="7740442" cy="3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7200" y="5278557"/>
            <a:ext cx="147262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4660" y="5480442"/>
            <a:ext cx="1472627"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82357" y="5049557"/>
            <a:ext cx="4189539"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smtClean="0"/>
              <a:t>We can eliminate clusters 1 and 2 due to low Outdoors &amp; Recreation</a:t>
            </a:r>
            <a:endParaRPr lang="en-US" dirty="0"/>
          </a:p>
        </p:txBody>
      </p:sp>
    </p:spTree>
    <p:extLst>
      <p:ext uri="{BB962C8B-B14F-4D97-AF65-F5344CB8AC3E}">
        <p14:creationId xmlns:p14="http://schemas.microsoft.com/office/powerpoint/2010/main" val="1856661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r>
              <a:rPr lang="en-US" dirty="0" smtClean="0">
                <a:effectLst/>
              </a:rPr>
              <a:t> </a:t>
            </a:r>
            <a:endParaRPr lang="en-US" dirty="0"/>
          </a:p>
        </p:txBody>
      </p:sp>
      <p:sp>
        <p:nvSpPr>
          <p:cNvPr id="3" name="Content Placeholder 2"/>
          <p:cNvSpPr>
            <a:spLocks noGrp="1"/>
          </p:cNvSpPr>
          <p:nvPr>
            <p:ph idx="1"/>
          </p:nvPr>
        </p:nvSpPr>
        <p:spPr/>
        <p:txBody>
          <a:bodyPr>
            <a:normAutofit lnSpcReduction="10000"/>
          </a:bodyPr>
          <a:lstStyle/>
          <a:p>
            <a:r>
              <a:rPr lang="en-US" dirty="0"/>
              <a:t>A couple is moving into San Francisco, and they would like to pick their neighborhood based on several factors. They want to be close </a:t>
            </a:r>
            <a:r>
              <a:rPr lang="en-US" dirty="0" smtClean="0"/>
              <a:t>to: </a:t>
            </a:r>
          </a:p>
          <a:p>
            <a:pPr lvl="1"/>
            <a:r>
              <a:rPr lang="en-US" dirty="0" smtClean="0"/>
              <a:t>nearby parks</a:t>
            </a:r>
          </a:p>
          <a:p>
            <a:pPr lvl="1"/>
            <a:r>
              <a:rPr lang="en-US" dirty="0" smtClean="0"/>
              <a:t>Restaurants</a:t>
            </a:r>
          </a:p>
          <a:p>
            <a:pPr lvl="1"/>
            <a:r>
              <a:rPr lang="en-US" dirty="0" smtClean="0"/>
              <a:t>public transit</a:t>
            </a:r>
            <a:endParaRPr lang="en-US" dirty="0"/>
          </a:p>
          <a:p>
            <a:r>
              <a:rPr lang="en-US" dirty="0"/>
              <a:t>They would also like the adjacent neighborhoods to be desirable as well. </a:t>
            </a:r>
          </a:p>
        </p:txBody>
      </p:sp>
    </p:spTree>
    <p:extLst>
      <p:ext uri="{BB962C8B-B14F-4D97-AF65-F5344CB8AC3E}">
        <p14:creationId xmlns:p14="http://schemas.microsoft.com/office/powerpoint/2010/main" val="33832559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 Neighborhoods Clustered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2369502" y="1518285"/>
            <a:ext cx="6317298" cy="4607878"/>
          </a:xfrm>
          <a:prstGeom prst="rect">
            <a:avLst/>
          </a:prstGeom>
        </p:spPr>
      </p:pic>
    </p:spTree>
    <p:extLst>
      <p:ext uri="{BB962C8B-B14F-4D97-AF65-F5344CB8AC3E}">
        <p14:creationId xmlns:p14="http://schemas.microsoft.com/office/powerpoint/2010/main" val="25907414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Primary Target Variable </a:t>
            </a:r>
            <a:endParaRPr lang="en-US" dirty="0"/>
          </a:p>
        </p:txBody>
      </p:sp>
      <p:sp>
        <p:nvSpPr>
          <p:cNvPr id="3" name="Content Placeholder 2"/>
          <p:cNvSpPr>
            <a:spLocks noGrp="1"/>
          </p:cNvSpPr>
          <p:nvPr>
            <p:ph idx="1"/>
          </p:nvPr>
        </p:nvSpPr>
        <p:spPr/>
        <p:txBody>
          <a:bodyPr>
            <a:normAutofit/>
          </a:bodyPr>
          <a:lstStyle/>
          <a:p>
            <a:r>
              <a:rPr lang="en-US" dirty="0" smtClean="0"/>
              <a:t>Ranked Score</a:t>
            </a:r>
            <a:r>
              <a:rPr lang="en-US" dirty="0" smtClean="0">
                <a:effectLst/>
              </a:rPr>
              <a:t> </a:t>
            </a:r>
            <a:endParaRPr lang="en-US" dirty="0" smtClean="0"/>
          </a:p>
          <a:p>
            <a:pPr lvl="1"/>
            <a:r>
              <a:rPr lang="en-US" dirty="0" smtClean="0"/>
              <a:t>40</a:t>
            </a:r>
            <a:r>
              <a:rPr lang="en-US" dirty="0"/>
              <a:t>% Outdoors &amp; Recreation</a:t>
            </a:r>
          </a:p>
          <a:p>
            <a:pPr lvl="1"/>
            <a:r>
              <a:rPr lang="en-US" dirty="0"/>
              <a:t>30% Food</a:t>
            </a:r>
          </a:p>
          <a:p>
            <a:pPr lvl="1"/>
            <a:r>
              <a:rPr lang="en-US" dirty="0"/>
              <a:t>20% Transit</a:t>
            </a:r>
          </a:p>
          <a:p>
            <a:pPr lvl="1"/>
            <a:r>
              <a:rPr lang="en-US" dirty="0"/>
              <a:t>5% Arts &amp; Entertainment</a:t>
            </a:r>
          </a:p>
          <a:p>
            <a:pPr lvl="1"/>
            <a:r>
              <a:rPr lang="en-US" dirty="0"/>
              <a:t>5% Shop &amp; </a:t>
            </a:r>
            <a:r>
              <a:rPr lang="en-US" dirty="0" smtClean="0"/>
              <a:t>Service</a:t>
            </a:r>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457200" y="4378215"/>
            <a:ext cx="7694568" cy="2170493"/>
          </a:xfrm>
          <a:prstGeom prst="rect">
            <a:avLst/>
          </a:prstGeom>
        </p:spPr>
      </p:pic>
    </p:spTree>
    <p:extLst>
      <p:ext uri="{BB962C8B-B14F-4D97-AF65-F5344CB8AC3E}">
        <p14:creationId xmlns:p14="http://schemas.microsoft.com/office/powerpoint/2010/main" val="6324619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Choropleth</a:t>
            </a:r>
            <a:r>
              <a:rPr lang="en-US" dirty="0" smtClean="0"/>
              <a:t> of Ranked Score</a:t>
            </a:r>
            <a:endParaRPr lang="en-US" dirty="0"/>
          </a:p>
        </p:txBody>
      </p:sp>
      <p:pic>
        <p:nvPicPr>
          <p:cNvPr id="4" name="Content Placeholder 3"/>
          <p:cNvPicPr>
            <a:picLocks noGrp="1" noChangeAspect="1"/>
          </p:cNvPicPr>
          <p:nvPr>
            <p:ph idx="1"/>
          </p:nvPr>
        </p:nvPicPr>
        <p:blipFill rotWithShape="1">
          <a:blip r:embed="rId2"/>
          <a:srcRect t="229" b="-2172"/>
          <a:stretch/>
        </p:blipFill>
        <p:spPr>
          <a:xfrm>
            <a:off x="1037261" y="1270163"/>
            <a:ext cx="6907297" cy="4911532"/>
          </a:xfrm>
        </p:spPr>
      </p:pic>
      <p:sp>
        <p:nvSpPr>
          <p:cNvPr id="5" name="TextBox 4"/>
          <p:cNvSpPr txBox="1"/>
          <p:nvPr/>
        </p:nvSpPr>
        <p:spPr>
          <a:xfrm>
            <a:off x="1435000" y="6433241"/>
            <a:ext cx="3707115" cy="369332"/>
          </a:xfrm>
          <a:prstGeom prst="rect">
            <a:avLst/>
          </a:prstGeom>
          <a:noFill/>
        </p:spPr>
        <p:txBody>
          <a:bodyPr wrap="none" rtlCol="0">
            <a:spAutoFit/>
          </a:bodyPr>
          <a:lstStyle/>
          <a:p>
            <a:r>
              <a:rPr lang="en-US" dirty="0" smtClean="0"/>
              <a:t>Note: Clusters are from previous map </a:t>
            </a:r>
            <a:endParaRPr lang="en-US" dirty="0"/>
          </a:p>
        </p:txBody>
      </p:sp>
    </p:spTree>
    <p:extLst>
      <p:ext uri="{BB962C8B-B14F-4D97-AF65-F5344CB8AC3E}">
        <p14:creationId xmlns:p14="http://schemas.microsoft.com/office/powerpoint/2010/main" val="1976631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Target Variable </a:t>
            </a:r>
            <a:endParaRPr lang="en-US" dirty="0"/>
          </a:p>
        </p:txBody>
      </p:sp>
      <p:sp>
        <p:nvSpPr>
          <p:cNvPr id="3" name="Content Placeholder 2"/>
          <p:cNvSpPr>
            <a:spLocks noGrp="1"/>
          </p:cNvSpPr>
          <p:nvPr>
            <p:ph idx="1"/>
          </p:nvPr>
        </p:nvSpPr>
        <p:spPr/>
        <p:txBody>
          <a:bodyPr/>
          <a:lstStyle/>
          <a:p>
            <a:r>
              <a:rPr lang="en-US" dirty="0" smtClean="0"/>
              <a:t>Average Adjacent Score</a:t>
            </a:r>
          </a:p>
          <a:p>
            <a:pPr lvl="1"/>
            <a:r>
              <a:rPr lang="en-US" dirty="0" smtClean="0"/>
              <a:t>Average of Ranked Score for all neighborhoods touching that neighborhood</a:t>
            </a:r>
          </a:p>
          <a:p>
            <a:pPr lvl="1"/>
            <a:r>
              <a:rPr lang="en-US" dirty="0" smtClean="0"/>
              <a:t>One-hot encoding of whether neighborhoods touch</a:t>
            </a:r>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146387" y="4309937"/>
            <a:ext cx="5486400" cy="2131060"/>
          </a:xfrm>
          <a:prstGeom prst="rect">
            <a:avLst/>
          </a:prstGeom>
        </p:spPr>
      </p:pic>
      <p:pic>
        <p:nvPicPr>
          <p:cNvPr id="5" name="Picture 4"/>
          <p:cNvPicPr/>
          <p:nvPr/>
        </p:nvPicPr>
        <p:blipFill>
          <a:blip r:embed="rId3">
            <a:extLst>
              <a:ext uri="{28A0092B-C50C-407E-A947-70E740481C1C}">
                <a14:useLocalDpi xmlns:a14="http://schemas.microsoft.com/office/drawing/2010/main"/>
              </a:ext>
            </a:extLst>
          </a:blip>
          <a:stretch>
            <a:fillRect/>
          </a:stretch>
        </p:blipFill>
        <p:spPr>
          <a:xfrm>
            <a:off x="6146800" y="4368800"/>
            <a:ext cx="2540000" cy="1879600"/>
          </a:xfrm>
          <a:prstGeom prst="rect">
            <a:avLst/>
          </a:prstGeom>
        </p:spPr>
      </p:pic>
    </p:spTree>
    <p:extLst>
      <p:ext uri="{BB962C8B-B14F-4D97-AF65-F5344CB8AC3E}">
        <p14:creationId xmlns:p14="http://schemas.microsoft.com/office/powerpoint/2010/main" val="2342183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Clustered by Ranked Score </a:t>
            </a:r>
            <a:endParaRPr lang="en-US" dirty="0"/>
          </a:p>
        </p:txBody>
      </p:sp>
      <p:pic>
        <p:nvPicPr>
          <p:cNvPr id="7" name="Content Placeholder 6" descr="Screen Shot 2019-03-11 at 5.59.0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4" b="-1576"/>
          <a:stretch/>
        </p:blipFill>
        <p:spPr>
          <a:xfrm>
            <a:off x="1268324" y="1417638"/>
            <a:ext cx="6320176" cy="4878541"/>
          </a:xfrm>
        </p:spPr>
      </p:pic>
    </p:spTree>
    <p:extLst>
      <p:ext uri="{BB962C8B-B14F-4D97-AF65-F5344CB8AC3E}">
        <p14:creationId xmlns:p14="http://schemas.microsoft.com/office/powerpoint/2010/main" val="17521797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k</a:t>
            </a:r>
            <a:endParaRPr lang="en-US" dirty="0"/>
          </a:p>
        </p:txBody>
      </p:sp>
      <p:sp>
        <p:nvSpPr>
          <p:cNvPr id="3" name="Content Placeholder 2"/>
          <p:cNvSpPr>
            <a:spLocks noGrp="1"/>
          </p:cNvSpPr>
          <p:nvPr>
            <p:ph idx="1"/>
          </p:nvPr>
        </p:nvSpPr>
        <p:spPr/>
        <p:txBody>
          <a:bodyPr/>
          <a:lstStyle/>
          <a:p>
            <a:r>
              <a:rPr lang="en-US" dirty="0" smtClean="0"/>
              <a:t>Elbow method</a:t>
            </a:r>
          </a:p>
          <a:p>
            <a:r>
              <a:rPr lang="en-US" dirty="0" smtClean="0"/>
              <a:t>No clear elbow</a:t>
            </a:r>
          </a:p>
          <a:p>
            <a:r>
              <a:rPr lang="en-US" dirty="0" smtClean="0"/>
              <a:t>k=5 is fine</a:t>
            </a:r>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4178300" y="1600200"/>
            <a:ext cx="4508500" cy="3949700"/>
          </a:xfrm>
          <a:prstGeom prst="rect">
            <a:avLst/>
          </a:prstGeom>
        </p:spPr>
      </p:pic>
    </p:spTree>
    <p:extLst>
      <p:ext uri="{BB962C8B-B14F-4D97-AF65-F5344CB8AC3E}">
        <p14:creationId xmlns:p14="http://schemas.microsoft.com/office/powerpoint/2010/main" val="21840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Golden Gate Heights is a strongly ranked candidate</a:t>
            </a:r>
            <a:endParaRPr lang="en-US" dirty="0"/>
          </a:p>
        </p:txBody>
      </p:sp>
      <p:pic>
        <p:nvPicPr>
          <p:cNvPr id="5" name="Picture 4"/>
          <p:cNvPicPr/>
          <p:nvPr/>
        </p:nvPicPr>
        <p:blipFill>
          <a:blip r:embed="rId2">
            <a:extLst>
              <a:ext uri="{28A0092B-C50C-407E-A947-70E740481C1C}">
                <a14:useLocalDpi xmlns:a14="http://schemas.microsoft.com/office/drawing/2010/main"/>
              </a:ext>
            </a:extLst>
          </a:blip>
          <a:stretch>
            <a:fillRect/>
          </a:stretch>
        </p:blipFill>
        <p:spPr>
          <a:xfrm>
            <a:off x="4293758" y="1417638"/>
            <a:ext cx="4508500" cy="2882900"/>
          </a:xfrm>
          <a:prstGeom prst="rect">
            <a:avLst/>
          </a:prstGeom>
        </p:spPr>
      </p:pic>
      <p:pic>
        <p:nvPicPr>
          <p:cNvPr id="4" name="Picture 3"/>
          <p:cNvPicPr/>
          <p:nvPr/>
        </p:nvPicPr>
        <p:blipFill>
          <a:blip r:embed="rId3">
            <a:extLst>
              <a:ext uri="{28A0092B-C50C-407E-A947-70E740481C1C}">
                <a14:useLocalDpi xmlns:a14="http://schemas.microsoft.com/office/drawing/2010/main"/>
              </a:ext>
            </a:extLst>
          </a:blip>
          <a:stretch>
            <a:fillRect/>
          </a:stretch>
        </p:blipFill>
        <p:spPr>
          <a:xfrm>
            <a:off x="313386" y="1567210"/>
            <a:ext cx="4165600" cy="2095500"/>
          </a:xfrm>
          <a:prstGeom prst="rect">
            <a:avLst/>
          </a:prstGeom>
        </p:spPr>
      </p:pic>
    </p:spTree>
    <p:extLst>
      <p:ext uri="{BB962C8B-B14F-4D97-AF65-F5344CB8AC3E}">
        <p14:creationId xmlns:p14="http://schemas.microsoft.com/office/powerpoint/2010/main" val="3745636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lnSpcReduction="10000"/>
          </a:bodyPr>
          <a:lstStyle/>
          <a:p>
            <a:r>
              <a:rPr lang="en-US" dirty="0" smtClean="0"/>
              <a:t>Clear </a:t>
            </a:r>
            <a:r>
              <a:rPr lang="en-US" dirty="0"/>
              <a:t>recommendation based on the weights given by the target audience. </a:t>
            </a:r>
            <a:endParaRPr lang="en-US" dirty="0" smtClean="0"/>
          </a:p>
          <a:p>
            <a:r>
              <a:rPr lang="en-US" dirty="0" smtClean="0"/>
              <a:t>Grouping of similar neighborhoods by features</a:t>
            </a:r>
          </a:p>
          <a:p>
            <a:r>
              <a:rPr lang="en-US" dirty="0" smtClean="0"/>
              <a:t>Limitations:</a:t>
            </a:r>
          </a:p>
          <a:p>
            <a:pPr lvl="1"/>
            <a:r>
              <a:rPr lang="en-US" dirty="0" smtClean="0"/>
              <a:t>Foursquare API may exclude some venues</a:t>
            </a:r>
          </a:p>
          <a:p>
            <a:pPr lvl="1"/>
            <a:r>
              <a:rPr lang="en-US" dirty="0" smtClean="0"/>
              <a:t>Search of each area could be more extensive</a:t>
            </a:r>
          </a:p>
          <a:p>
            <a:pPr lvl="1"/>
            <a:r>
              <a:rPr lang="en-US" dirty="0" smtClean="0"/>
              <a:t>Other venues such as government, hotels could be added to the analysis</a:t>
            </a:r>
          </a:p>
          <a:p>
            <a:pPr lvl="1"/>
            <a:r>
              <a:rPr lang="en-US" dirty="0" smtClean="0"/>
              <a:t>Number of venues can be used in a future analysis</a:t>
            </a:r>
          </a:p>
          <a:p>
            <a:pPr lvl="1"/>
            <a:endParaRPr lang="en-US" dirty="0"/>
          </a:p>
        </p:txBody>
      </p:sp>
    </p:spTree>
    <p:extLst>
      <p:ext uri="{BB962C8B-B14F-4D97-AF65-F5344CB8AC3E}">
        <p14:creationId xmlns:p14="http://schemas.microsoft.com/office/powerpoint/2010/main" val="221596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lnSpcReduction="10000"/>
          </a:bodyPr>
          <a:lstStyle/>
          <a:p>
            <a:r>
              <a:rPr lang="en-US" dirty="0"/>
              <a:t>Using GIS data from </a:t>
            </a:r>
            <a:r>
              <a:rPr lang="en-US" dirty="0" err="1"/>
              <a:t>DataSF</a:t>
            </a:r>
            <a:r>
              <a:rPr lang="en-US" dirty="0"/>
              <a:t> and the venue data from Foursquare, I was able to determine which neighborhood would be desirable for a target audience that has a preference for Outdoors &amp; Recreation, Food, and Transit. </a:t>
            </a:r>
            <a:endParaRPr lang="en-US" dirty="0" smtClean="0"/>
          </a:p>
          <a:p>
            <a:r>
              <a:rPr lang="en-US" dirty="0" smtClean="0"/>
              <a:t>By </a:t>
            </a:r>
            <a:r>
              <a:rPr lang="en-US" dirty="0"/>
              <a:t>using k-means clustering, I could group similar neighborhoods, which allows me to eliminate less desirable neighborhoods from the final recommendation.</a:t>
            </a:r>
            <a:r>
              <a:rPr lang="en-US" dirty="0" smtClean="0">
                <a:effectLst/>
              </a:rPr>
              <a:t> </a:t>
            </a:r>
            <a:endParaRPr lang="en-US" dirty="0"/>
          </a:p>
        </p:txBody>
      </p:sp>
    </p:spTree>
    <p:extLst>
      <p:ext uri="{BB962C8B-B14F-4D97-AF65-F5344CB8AC3E}">
        <p14:creationId xmlns:p14="http://schemas.microsoft.com/office/powerpoint/2010/main" val="293257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a:t>Can we build a model to recommend a neighborhood for the couple to live in, based on their specified criteria?</a:t>
            </a:r>
          </a:p>
          <a:p>
            <a:r>
              <a:rPr lang="en-US" dirty="0" smtClean="0"/>
              <a:t>Target audience: </a:t>
            </a:r>
            <a:r>
              <a:rPr lang="en-US" dirty="0"/>
              <a:t>couples that value living near parks, food, and transit in the city of San </a:t>
            </a:r>
            <a:r>
              <a:rPr lang="en-US" dirty="0" smtClean="0"/>
              <a:t>Francisco</a:t>
            </a:r>
            <a:endParaRPr lang="en-US" dirty="0"/>
          </a:p>
          <a:p>
            <a:endParaRPr lang="en-US" dirty="0" smtClean="0"/>
          </a:p>
        </p:txBody>
      </p:sp>
    </p:spTree>
    <p:extLst>
      <p:ext uri="{BB962C8B-B14F-4D97-AF65-F5344CB8AC3E}">
        <p14:creationId xmlns:p14="http://schemas.microsoft.com/office/powerpoint/2010/main" val="6707820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 </a:t>
            </a:r>
            <a:r>
              <a:rPr lang="en-US" b="1" dirty="0" smtClean="0"/>
              <a:t>Acquisition</a:t>
            </a:r>
            <a:endParaRPr lang="en-US" dirty="0"/>
          </a:p>
        </p:txBody>
      </p:sp>
      <p:sp>
        <p:nvSpPr>
          <p:cNvPr id="3" name="Content Placeholder 2"/>
          <p:cNvSpPr>
            <a:spLocks noGrp="1"/>
          </p:cNvSpPr>
          <p:nvPr>
            <p:ph idx="1"/>
          </p:nvPr>
        </p:nvSpPr>
        <p:spPr/>
        <p:txBody>
          <a:bodyPr/>
          <a:lstStyle/>
          <a:p>
            <a:r>
              <a:rPr lang="en-US" dirty="0" err="1"/>
              <a:t>GeoJSON</a:t>
            </a:r>
            <a:r>
              <a:rPr lang="en-US" dirty="0"/>
              <a:t> file available on </a:t>
            </a:r>
            <a:r>
              <a:rPr lang="en-US" dirty="0" err="1"/>
              <a:t>DataSF</a:t>
            </a:r>
            <a:r>
              <a:rPr lang="en-US" dirty="0" smtClean="0">
                <a:effectLst/>
              </a:rPr>
              <a:t> </a:t>
            </a:r>
          </a:p>
          <a:p>
            <a:pPr lvl="1"/>
            <a:r>
              <a:rPr lang="en-US" dirty="0"/>
              <a:t>San Francisco Neighborhoods as designated by the San Francisco Association of Realtors (SFAR) in August 2010</a:t>
            </a:r>
            <a:r>
              <a:rPr lang="en-US" dirty="0" smtClean="0">
                <a:effectLst/>
              </a:rPr>
              <a:t> </a:t>
            </a:r>
          </a:p>
          <a:p>
            <a:r>
              <a:rPr lang="en-US" dirty="0" err="1"/>
              <a:t>FourSquare</a:t>
            </a:r>
            <a:r>
              <a:rPr lang="en-US" dirty="0"/>
              <a:t> API</a:t>
            </a:r>
            <a:r>
              <a:rPr lang="en-US" dirty="0" smtClean="0">
                <a:effectLst/>
              </a:rPr>
              <a:t> </a:t>
            </a:r>
          </a:p>
          <a:p>
            <a:pPr lvl="1"/>
            <a:r>
              <a:rPr lang="en-US" dirty="0" smtClean="0"/>
              <a:t>Venues</a:t>
            </a:r>
            <a:endParaRPr lang="en-US" dirty="0"/>
          </a:p>
        </p:txBody>
      </p:sp>
    </p:spTree>
    <p:extLst>
      <p:ext uri="{BB962C8B-B14F-4D97-AF65-F5344CB8AC3E}">
        <p14:creationId xmlns:p14="http://schemas.microsoft.com/office/powerpoint/2010/main" val="10777208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Cleaning</a:t>
            </a:r>
            <a:r>
              <a:rPr lang="en-US" dirty="0" smtClean="0">
                <a:effectLst/>
              </a:rPr>
              <a:t> </a:t>
            </a:r>
            <a:endParaRPr lang="en-US" dirty="0"/>
          </a:p>
        </p:txBody>
      </p:sp>
      <p:sp>
        <p:nvSpPr>
          <p:cNvPr id="3" name="Content Placeholder 2"/>
          <p:cNvSpPr>
            <a:spLocks noGrp="1"/>
          </p:cNvSpPr>
          <p:nvPr>
            <p:ph idx="1"/>
          </p:nvPr>
        </p:nvSpPr>
        <p:spPr/>
        <p:txBody>
          <a:bodyPr/>
          <a:lstStyle/>
          <a:p>
            <a:r>
              <a:rPr lang="en-US" dirty="0" err="1"/>
              <a:t>GeoJSON</a:t>
            </a:r>
            <a:r>
              <a:rPr lang="en-US" dirty="0"/>
              <a:t> </a:t>
            </a:r>
            <a:r>
              <a:rPr lang="en-US" dirty="0" smtClean="0"/>
              <a:t>file</a:t>
            </a:r>
          </a:p>
          <a:p>
            <a:pPr lvl="1"/>
            <a:r>
              <a:rPr lang="en-US" dirty="0" smtClean="0">
                <a:effectLst/>
              </a:rPr>
              <a:t>Parsed into Pandas </a:t>
            </a:r>
            <a:r>
              <a:rPr lang="en-US" dirty="0" err="1" smtClean="0">
                <a:effectLst/>
              </a:rPr>
              <a:t>dataframe</a:t>
            </a:r>
            <a:endParaRPr lang="en-US" dirty="0" smtClean="0">
              <a:effectLst/>
            </a:endParaRPr>
          </a:p>
          <a:p>
            <a:pPr lvl="1"/>
            <a:r>
              <a:rPr lang="en-US" dirty="0" smtClean="0"/>
              <a:t>Shapely used to determine center</a:t>
            </a:r>
            <a:r>
              <a:rPr lang="en-US" dirty="0" smtClean="0">
                <a:effectLst/>
              </a:rPr>
              <a:t> </a:t>
            </a:r>
          </a:p>
          <a:p>
            <a:r>
              <a:rPr lang="en-US" dirty="0" smtClean="0"/>
              <a:t>Neighborhood Name, Latitude, Longitude</a:t>
            </a:r>
            <a:endParaRPr lang="en-US" dirty="0"/>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5867400" y="4851400"/>
            <a:ext cx="3276600" cy="2006600"/>
          </a:xfrm>
          <a:prstGeom prst="rect">
            <a:avLst/>
          </a:prstGeom>
        </p:spPr>
      </p:pic>
      <p:pic>
        <p:nvPicPr>
          <p:cNvPr id="5" name="Picture 4" descr="Screen Shot 2019-03-15 at 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8796"/>
            <a:ext cx="4370976" cy="2559204"/>
          </a:xfrm>
          <a:prstGeom prst="rect">
            <a:avLst/>
          </a:prstGeom>
        </p:spPr>
      </p:pic>
      <p:sp>
        <p:nvSpPr>
          <p:cNvPr id="6" name="Right Arrow 5"/>
          <p:cNvSpPr/>
          <p:nvPr/>
        </p:nvSpPr>
        <p:spPr>
          <a:xfrm>
            <a:off x="4667873" y="5763262"/>
            <a:ext cx="923678" cy="3629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973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Francisco Neighborhoods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a:xfrm>
            <a:off x="457200" y="1600199"/>
            <a:ext cx="8229600" cy="4525963"/>
          </a:xfrm>
          <a:prstGeom prst="rect">
            <a:avLst/>
          </a:prstGeom>
        </p:spPr>
      </p:pic>
    </p:spTree>
    <p:extLst>
      <p:ext uri="{BB962C8B-B14F-4D97-AF65-F5344CB8AC3E}">
        <p14:creationId xmlns:p14="http://schemas.microsoft.com/office/powerpoint/2010/main" val="34527021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Foursquare API</a:t>
            </a:r>
            <a:endParaRPr lang="en-US" dirty="0"/>
          </a:p>
        </p:txBody>
      </p:sp>
      <p:sp>
        <p:nvSpPr>
          <p:cNvPr id="3" name="Content Placeholder 2"/>
          <p:cNvSpPr>
            <a:spLocks noGrp="1"/>
          </p:cNvSpPr>
          <p:nvPr>
            <p:ph idx="1"/>
          </p:nvPr>
        </p:nvSpPr>
        <p:spPr>
          <a:xfrm>
            <a:off x="457200" y="1417638"/>
            <a:ext cx="8229600" cy="4525963"/>
          </a:xfrm>
        </p:spPr>
        <p:txBody>
          <a:bodyPr/>
          <a:lstStyle/>
          <a:p>
            <a:r>
              <a:rPr lang="en-US" dirty="0" smtClean="0"/>
              <a:t>Venue data</a:t>
            </a:r>
          </a:p>
          <a:p>
            <a:pPr lvl="1"/>
            <a:r>
              <a:rPr lang="en-US" dirty="0" smtClean="0"/>
              <a:t>Name</a:t>
            </a:r>
          </a:p>
          <a:p>
            <a:pPr lvl="1"/>
            <a:r>
              <a:rPr lang="en-US" dirty="0" smtClean="0"/>
              <a:t>Category</a:t>
            </a:r>
          </a:p>
          <a:p>
            <a:pPr lvl="1"/>
            <a:r>
              <a:rPr lang="en-US" dirty="0" smtClean="0"/>
              <a:t>Latitude</a:t>
            </a:r>
          </a:p>
          <a:p>
            <a:pPr lvl="1"/>
            <a:r>
              <a:rPr lang="en-US" dirty="0" smtClean="0"/>
              <a:t>Longitude</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a:xfrm>
            <a:off x="3062261" y="1600202"/>
            <a:ext cx="3579252" cy="2300700"/>
          </a:xfrm>
          <a:prstGeom prst="rect">
            <a:avLst/>
          </a:prstGeom>
        </p:spPr>
      </p:pic>
      <p:pic>
        <p:nvPicPr>
          <p:cNvPr id="5" name="Picture 4"/>
          <p:cNvPicPr/>
          <p:nvPr/>
        </p:nvPicPr>
        <p:blipFill>
          <a:blip r:embed="rId3" cstate="print">
            <a:extLst>
              <a:ext uri="{28A0092B-C50C-407E-A947-70E740481C1C}">
                <a14:useLocalDpi xmlns:a14="http://schemas.microsoft.com/office/drawing/2010/main"/>
              </a:ext>
            </a:extLst>
          </a:blip>
          <a:stretch>
            <a:fillRect/>
          </a:stretch>
        </p:blipFill>
        <p:spPr>
          <a:xfrm>
            <a:off x="2045287" y="4090884"/>
            <a:ext cx="7098713" cy="2783614"/>
          </a:xfrm>
          <a:prstGeom prst="rect">
            <a:avLst/>
          </a:prstGeom>
        </p:spPr>
      </p:pic>
      <p:sp>
        <p:nvSpPr>
          <p:cNvPr id="9" name="Bent Arrow 8"/>
          <p:cNvSpPr/>
          <p:nvPr/>
        </p:nvSpPr>
        <p:spPr>
          <a:xfrm rot="5400000">
            <a:off x="7076034" y="2523581"/>
            <a:ext cx="1402011" cy="135263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58930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Foursquare API Limits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50 results maximum per call</a:t>
            </a:r>
          </a:p>
          <a:p>
            <a:r>
              <a:rPr lang="en-US" dirty="0" smtClean="0"/>
              <a:t>To get around this, I made API calls for specific categories:</a:t>
            </a:r>
          </a:p>
          <a:p>
            <a:pPr lvl="1"/>
            <a:r>
              <a:rPr lang="en-US" b="1" dirty="0"/>
              <a:t>Arts &amp; Entertainment</a:t>
            </a:r>
            <a:r>
              <a:rPr lang="en-US" dirty="0"/>
              <a:t> 4d4b7104d754a06370d81259</a:t>
            </a:r>
          </a:p>
          <a:p>
            <a:pPr lvl="1"/>
            <a:r>
              <a:rPr lang="en-US" b="1" dirty="0"/>
              <a:t>Food</a:t>
            </a:r>
            <a:r>
              <a:rPr lang="en-US" dirty="0"/>
              <a:t> 4d4b7105d754a06374d81259</a:t>
            </a:r>
          </a:p>
          <a:p>
            <a:pPr lvl="1"/>
            <a:r>
              <a:rPr lang="en-US" b="1" dirty="0"/>
              <a:t>Outdoors &amp; Recreation</a:t>
            </a:r>
            <a:r>
              <a:rPr lang="en-US" dirty="0"/>
              <a:t> 4d4b7105d754a06377d81259</a:t>
            </a:r>
          </a:p>
          <a:p>
            <a:pPr lvl="1"/>
            <a:r>
              <a:rPr lang="en-US" b="1" dirty="0"/>
              <a:t>Shop &amp; Service</a:t>
            </a:r>
            <a:r>
              <a:rPr lang="en-US" dirty="0"/>
              <a:t> </a:t>
            </a:r>
            <a:r>
              <a:rPr lang="en-US" dirty="0" smtClean="0"/>
              <a:t>4d4b7105d754a06378d81259</a:t>
            </a:r>
          </a:p>
          <a:p>
            <a:pPr lvl="1"/>
            <a:r>
              <a:rPr lang="en-US" b="1" dirty="0" smtClean="0"/>
              <a:t>Transit</a:t>
            </a:r>
            <a:endParaRPr lang="en-US" b="1" dirty="0"/>
          </a:p>
          <a:p>
            <a:pPr lvl="2"/>
            <a:r>
              <a:rPr lang="en-US" b="1" dirty="0"/>
              <a:t>Bus Station</a:t>
            </a:r>
            <a:r>
              <a:rPr lang="en-US" dirty="0"/>
              <a:t> 4bf58dd8d48988d1fe931735</a:t>
            </a:r>
          </a:p>
          <a:p>
            <a:pPr lvl="2"/>
            <a:r>
              <a:rPr lang="en-US" b="1" dirty="0"/>
              <a:t>Bus Stop</a:t>
            </a:r>
            <a:r>
              <a:rPr lang="en-US" dirty="0"/>
              <a:t> 52f2ab2ebcbc57f1066b8b4f</a:t>
            </a:r>
          </a:p>
          <a:p>
            <a:pPr lvl="2"/>
            <a:r>
              <a:rPr lang="en-US" b="1" dirty="0"/>
              <a:t>Cable Car</a:t>
            </a:r>
            <a:r>
              <a:rPr lang="en-US" dirty="0"/>
              <a:t> 52f2ab2ebcbc57f1066b8b50</a:t>
            </a:r>
          </a:p>
          <a:p>
            <a:pPr lvl="2"/>
            <a:r>
              <a:rPr lang="en-US" b="1" dirty="0"/>
              <a:t>Light Rail Station</a:t>
            </a:r>
            <a:r>
              <a:rPr lang="en-US" dirty="0"/>
              <a:t> 4bf58dd8d48988d1fc931735</a:t>
            </a:r>
          </a:p>
          <a:p>
            <a:pPr lvl="2"/>
            <a:r>
              <a:rPr lang="en-US" b="1" dirty="0"/>
              <a:t>Metro Station</a:t>
            </a:r>
            <a:r>
              <a:rPr lang="en-US" dirty="0"/>
              <a:t> 4bf58dd8d48988d1fd931735</a:t>
            </a:r>
          </a:p>
          <a:p>
            <a:pPr lvl="2"/>
            <a:r>
              <a:rPr lang="en-US" b="1" dirty="0"/>
              <a:t>Train Station</a:t>
            </a:r>
            <a:r>
              <a:rPr lang="en-US" dirty="0"/>
              <a:t> 4bf58dd8d48988d129951735</a:t>
            </a:r>
          </a:p>
          <a:p>
            <a:pPr lvl="2"/>
            <a:r>
              <a:rPr lang="en-US" b="1" dirty="0"/>
              <a:t>Tram Station</a:t>
            </a:r>
            <a:r>
              <a:rPr lang="en-US" dirty="0"/>
              <a:t> 52f2ab2ebcbc57f1066b8b51</a:t>
            </a:r>
          </a:p>
          <a:p>
            <a:endParaRPr lang="en-US" dirty="0"/>
          </a:p>
        </p:txBody>
      </p:sp>
    </p:spTree>
    <p:extLst>
      <p:ext uri="{BB962C8B-B14F-4D97-AF65-F5344CB8AC3E}">
        <p14:creationId xmlns:p14="http://schemas.microsoft.com/office/powerpoint/2010/main" val="8253365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Venues around SF</a:t>
            </a:r>
            <a:endParaRPr lang="en-US" dirty="0"/>
          </a:p>
        </p:txBody>
      </p:sp>
      <p:sp>
        <p:nvSpPr>
          <p:cNvPr id="3" name="Content Placeholder 2"/>
          <p:cNvSpPr>
            <a:spLocks noGrp="1"/>
          </p:cNvSpPr>
          <p:nvPr>
            <p:ph idx="1"/>
          </p:nvPr>
        </p:nvSpPr>
        <p:spPr/>
        <p:txBody>
          <a:bodyPr/>
          <a:lstStyle/>
          <a:p>
            <a:r>
              <a:rPr lang="en-US" dirty="0" smtClean="0"/>
              <a:t>Results combined for 500m and 2000m radii</a:t>
            </a:r>
            <a:endParaRPr lang="en-US" dirty="0"/>
          </a:p>
        </p:txBody>
      </p:sp>
      <p:pic>
        <p:nvPicPr>
          <p:cNvPr id="4" name="Picture 3"/>
          <p:cNvPicPr/>
          <p:nvPr/>
        </p:nvPicPr>
        <p:blipFill>
          <a:blip r:embed="rId2" cstate="print">
            <a:extLst>
              <a:ext uri="{28A0092B-C50C-407E-A947-70E740481C1C}">
                <a14:useLocalDpi xmlns:a14="http://schemas.microsoft.com/office/drawing/2010/main"/>
              </a:ext>
            </a:extLst>
          </a:blip>
          <a:stretch>
            <a:fillRect/>
          </a:stretch>
        </p:blipFill>
        <p:spPr>
          <a:xfrm>
            <a:off x="539670" y="2332511"/>
            <a:ext cx="7876004" cy="4525489"/>
          </a:xfrm>
          <a:prstGeom prst="rect">
            <a:avLst/>
          </a:prstGeom>
        </p:spPr>
      </p:pic>
    </p:spTree>
    <p:extLst>
      <p:ext uri="{BB962C8B-B14F-4D97-AF65-F5344CB8AC3E}">
        <p14:creationId xmlns:p14="http://schemas.microsoft.com/office/powerpoint/2010/main" val="22398178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3456</TotalTime>
  <Words>666</Words>
  <Application>Microsoft Macintosh PowerPoint</Application>
  <PresentationFormat>On-screen Show (4:3)</PresentationFormat>
  <Paragraphs>119</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Desirable Neighborhoods in San Francisco </vt:lpstr>
      <vt:lpstr>Introduction </vt:lpstr>
      <vt:lpstr>Problem</vt:lpstr>
      <vt:lpstr>Data Acquisition</vt:lpstr>
      <vt:lpstr>Data Cleaning </vt:lpstr>
      <vt:lpstr>San Francisco Neighborhoods</vt:lpstr>
      <vt:lpstr>Foursquare API</vt:lpstr>
      <vt:lpstr>Foursquare API Limits</vt:lpstr>
      <vt:lpstr>Venues around SF</vt:lpstr>
      <vt:lpstr>Data Processing</vt:lpstr>
      <vt:lpstr>Feature Selection </vt:lpstr>
      <vt:lpstr>Exploratory Data Analysis</vt:lpstr>
      <vt:lpstr>Arts &amp; Entertainment Prevalence</vt:lpstr>
      <vt:lpstr>Food Prevalence</vt:lpstr>
      <vt:lpstr>Outdoors &amp; Recreation Prevalence</vt:lpstr>
      <vt:lpstr>Shop &amp; Service Prevalence</vt:lpstr>
      <vt:lpstr>Transit Prevalence</vt:lpstr>
      <vt:lpstr>k-means Clustering</vt:lpstr>
      <vt:lpstr>k-means Clustering</vt:lpstr>
      <vt:lpstr>SF Neighborhoods Clustered</vt:lpstr>
      <vt:lpstr>Primary Target Variable </vt:lpstr>
      <vt:lpstr>Choropleth of Ranked Score</vt:lpstr>
      <vt:lpstr>Secondary Target Variable </vt:lpstr>
      <vt:lpstr>Clustered by Ranked Score </vt:lpstr>
      <vt:lpstr>Evaluation of k</vt:lpstr>
      <vt:lpstr>Results</vt:lpstr>
      <vt:lpstr>Discussion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Desirable Neighborhoods in San Francisco </dc:title>
  <dc:creator>Vien</dc:creator>
  <cp:lastModifiedBy>Vien</cp:lastModifiedBy>
  <cp:revision>9</cp:revision>
  <dcterms:created xsi:type="dcterms:W3CDTF">2019-03-15T19:58:08Z</dcterms:created>
  <dcterms:modified xsi:type="dcterms:W3CDTF">2019-03-18T05:34:12Z</dcterms:modified>
</cp:coreProperties>
</file>